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8" r:id="rId2"/>
    <p:sldId id="269" r:id="rId3"/>
    <p:sldId id="296" r:id="rId4"/>
    <p:sldId id="297" r:id="rId5"/>
    <p:sldId id="273" r:id="rId6"/>
    <p:sldId id="291" r:id="rId7"/>
    <p:sldId id="301" r:id="rId8"/>
    <p:sldId id="300" r:id="rId9"/>
    <p:sldId id="299" r:id="rId10"/>
    <p:sldId id="295" r:id="rId11"/>
    <p:sldId id="312" r:id="rId12"/>
    <p:sldId id="314" r:id="rId13"/>
    <p:sldId id="306" r:id="rId14"/>
    <p:sldId id="287" r:id="rId15"/>
    <p:sldId id="308" r:id="rId16"/>
    <p:sldId id="316" r:id="rId17"/>
    <p:sldId id="317" r:id="rId18"/>
    <p:sldId id="310" r:id="rId19"/>
    <p:sldId id="311" r:id="rId20"/>
    <p:sldId id="319" r:id="rId21"/>
    <p:sldId id="264" r:id="rId22"/>
    <p:sldId id="318" r:id="rId23"/>
  </p:sldIdLst>
  <p:sldSz cx="9144000" cy="5143500" type="screen16x9"/>
  <p:notesSz cx="6858000" cy="9144000"/>
  <p:embeddedFontLst>
    <p:embeddedFont>
      <p:font typeface="DX시인과나" pitchFamily="18" charset="-127"/>
      <p:regular r:id="rId25"/>
    </p:embeddedFont>
    <p:embeddedFont>
      <p:font typeface="DX하늘구름" pitchFamily="18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나눔스퀘어_ac" pitchFamily="50" charset="-127"/>
      <p:regular r:id="rId29"/>
    </p:embeddedFont>
    <p:embeddedFont>
      <p:font typeface="나눔바른고딕OTF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3"/>
    <a:srgbClr val="FFD7AF"/>
    <a:srgbClr val="FFDCDC"/>
    <a:srgbClr val="FFE6B4"/>
    <a:srgbClr val="FFEBCD"/>
    <a:srgbClr val="FFCCCC"/>
    <a:srgbClr val="FFFFCC"/>
    <a:srgbClr val="CBFFA7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585" autoAdjust="0"/>
  </p:normalViewPr>
  <p:slideViewPr>
    <p:cSldViewPr showGuides="1">
      <p:cViewPr>
        <p:scale>
          <a:sx n="300" d="100"/>
          <a:sy n="300" d="100"/>
        </p:scale>
        <p:origin x="4482" y="29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4"/>
    </p:cViewPr>
  </p:sorter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2FDBE-2EB8-4ADE-81B8-2E390F13CA89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E1AE7-2F0C-4224-8E1A-D236CF483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3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1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4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6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5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0">
              <a:srgbClr val="FFDCDC"/>
            </a:gs>
            <a:gs pos="100000">
              <a:srgbClr val="FFEBCD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  <a:solidFill>
            <a:srgbClr val="FFD7AF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FFDCD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FFD7AF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FFDCDC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24" name="자유형 2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275348" y="2067694"/>
            <a:ext cx="2597185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팀프로젝트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삼포세대와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CCTV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" y="915566"/>
            <a:ext cx="76512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85541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63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38595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탈락한 주제들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주제 탈락 이유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예방 및 감소에 대한</a:t>
                      </a:r>
                      <a:endParaRPr lang="en-US" altLang="ko-KR" sz="1200" b="0" baseline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정책 방안 제시의 어려움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‘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배달의 민족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’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등 배달 서비스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유료 제공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사용자 별 개인정보 데이터가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없다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64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964124"/>
              </p:ext>
            </p:extLst>
          </p:nvPr>
        </p:nvGraphicFramePr>
        <p:xfrm>
          <a:off x="971600" y="1563638"/>
          <a:ext cx="7560840" cy="225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정부예산과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489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7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7292" y="4742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개발 환경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94" y="1707654"/>
            <a:ext cx="1995686" cy="1995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86837"/>
            <a:ext cx="1931137" cy="22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536503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연애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결혼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출산 세 가지를 포기한다는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뜻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대한민국 청년층 사이의 암울한 현실을 일컫는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단어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개인주의의 확산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경제력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불확실한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미래에 대한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불안감</a:t>
            </a:r>
            <a:endParaRPr lang="ko-KR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04480"/>
            <a:ext cx="3563888" cy="254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12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9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32768"/>
              </p:ext>
            </p:extLst>
          </p:nvPr>
        </p:nvGraphicFramePr>
        <p:xfrm>
          <a:off x="899592" y="1779662"/>
          <a:ext cx="7560840" cy="133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분석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대한민국의 삼포세대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삼포세대는 실재하는 문제인가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차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산업 종사자 감소 등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국가와의 데이터 비교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148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4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3888431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범죄방지를 위한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증가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vs.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개인의 사생활 침해의 문제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분석해조’에서는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정말로 범죄 발생율을 낮추고 있는지 알고 싶다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4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이슈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83056"/>
            <a:ext cx="3563888" cy="2064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5400598" y="418071"/>
            <a:ext cx="29878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9543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2" y="1331634"/>
            <a:ext cx="3456384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서울특별시 일부 지역의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설치 증가율과 범죄 발생율을 비교해서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 범죄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살인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성폭행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절도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와의 상관성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시각화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3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의 실효성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03598"/>
            <a:ext cx="520384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264153" y="345246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72197" y="2906157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0755" y="2898134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7167" y="2999773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3968" y="224364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424242" y="1763181"/>
            <a:ext cx="0" cy="880577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11052" y="1653115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15170" y="1759642"/>
            <a:ext cx="119776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 소개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2812" y="47422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목차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73455" y="1619867"/>
            <a:ext cx="0" cy="972523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9850" y="163337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7167" y="1726537"/>
            <a:ext cx="1229824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이름과 조원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819" y="2177811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소개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8514" y="341410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5396558" y="2867805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88322" y="2859782"/>
            <a:ext cx="73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21528" y="2961421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6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56" grpId="0"/>
      <p:bldP spid="60" grpId="0"/>
      <p:bldP spid="62" grpId="0"/>
      <p:bldP spid="63" grpId="0"/>
      <p:bldP spid="14" grpId="0"/>
      <p:bldP spid="15" grpId="0"/>
      <p:bldP spid="17" grpId="0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206916" y="474225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자료 출처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35834"/>
              </p:ext>
            </p:extLst>
          </p:nvPr>
        </p:nvGraphicFramePr>
        <p:xfrm>
          <a:off x="971600" y="987574"/>
          <a:ext cx="7272808" cy="385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2268423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3186183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225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제목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출처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와 한국 학력별 인구 및 취업률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E-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나라지표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https://www.index.go.kr/potal/main/EachDtlPageDetail.do?idx_cd=1530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결혼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남자는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학력높을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수록 빨리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여자는 늦게 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경향신문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http://news.khan.co.kr/kh_news/khan_art_view.html?art_id=201705231619001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초산 평균 연령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https://stats.oecd.org/Index.aspx?DataSetCode=FAMILY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학력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 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https://data.oecd.org/eduatt/adult-education-level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5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 범죄 발생현황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https://data.seoul.go.kr/dataList/316/C/2/datasetView.do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자치구별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https://data.seoul.go.kr/dataList/OA-2734/C/1/datasetView.do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451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468" y="2163509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You</a:t>
            </a:r>
          </a:p>
        </p:txBody>
      </p:sp>
      <p:sp>
        <p:nvSpPr>
          <p:cNvPr id="22" name="하트 21"/>
          <p:cNvSpPr/>
          <p:nvPr/>
        </p:nvSpPr>
        <p:spPr>
          <a:xfrm>
            <a:off x="4463942" y="1563638"/>
            <a:ext cx="216024" cy="216024"/>
          </a:xfrm>
          <a:prstGeom prst="heart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/>
          <p:nvPr/>
        </p:nvSpPr>
        <p:spPr>
          <a:xfrm>
            <a:off x="4679966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하트 23"/>
          <p:cNvSpPr/>
          <p:nvPr/>
        </p:nvSpPr>
        <p:spPr>
          <a:xfrm>
            <a:off x="4355930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0793" y="2440507"/>
            <a:ext cx="192232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41795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64003" y="47422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조 소개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531" y="1096616"/>
            <a:ext cx="336502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6600" b="1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045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6669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87351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7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16114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793" y="305751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김진영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9943" y="305215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나인혁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856" y="3133539"/>
            <a:ext cx="241036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윤지우     </a:t>
            </a:r>
            <a:endParaRPr lang="en-US" altLang="ko-KR" sz="1400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5121" y="3003798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임혜수</a:t>
            </a:r>
            <a:r>
              <a:rPr lang="ko-KR" altLang="en-US" sz="4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91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1639" y="3526187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시각화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856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9522" y="350785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PPT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91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</a:t>
            </a:r>
            <a:r>
              <a:rPr lang="ko-KR" altLang="en-US" sz="2000" dirty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화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1639" y="385784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3856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9522" y="3839509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가설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20" grpId="0" animBg="1"/>
      <p:bldP spid="21" grpId="0" animBg="1"/>
      <p:bldP spid="22" grpId="0" animBg="1"/>
      <p:bldP spid="19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17" grpId="0"/>
      <p:bldP spid="18" grpId="0"/>
      <p:bldP spid="27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4905"/>
          <a:stretch/>
        </p:blipFill>
        <p:spPr>
          <a:xfrm>
            <a:off x="107504" y="915566"/>
            <a:ext cx="9345560" cy="432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269" r="57318" b="47366"/>
          <a:stretch/>
        </p:blipFill>
        <p:spPr>
          <a:xfrm>
            <a:off x="580893" y="1342004"/>
            <a:ext cx="3775083" cy="38014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3321" r="57318"/>
          <a:stretch/>
        </p:blipFill>
        <p:spPr>
          <a:xfrm>
            <a:off x="4530777" y="1335697"/>
            <a:ext cx="3857647" cy="38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50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87049" y="347881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흥미로운가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0981" y="347881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유의미한 결론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2360" y="347881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할 수 있는가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18106"/>
            <a:ext cx="4410075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5" y="1419622"/>
            <a:ext cx="2009917" cy="26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3" y="1419622"/>
            <a:ext cx="1791751" cy="2821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11710"/>
            <a:ext cx="4746500" cy="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3" t="86644" r="56837" b="8214"/>
          <a:stretch/>
        </p:blipFill>
        <p:spPr>
          <a:xfrm>
            <a:off x="3491880" y="2224301"/>
            <a:ext cx="5256584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7" y="1275606"/>
            <a:ext cx="202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5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541</Words>
  <Application>Microsoft Office PowerPoint</Application>
  <PresentationFormat>화면 슬라이드 쇼(16:9)</PresentationFormat>
  <Paragraphs>186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굴림</vt:lpstr>
      <vt:lpstr>Arial</vt:lpstr>
      <vt:lpstr>DX시인과나</vt:lpstr>
      <vt:lpstr>DX하늘구름</vt:lpstr>
      <vt:lpstr>맑은 고딕</vt:lpstr>
      <vt:lpstr>a시나브로B</vt:lpstr>
      <vt:lpstr>나눔스퀘어_ac</vt:lpstr>
      <vt:lpstr>나눔바른고딕OTF</vt:lpstr>
      <vt:lpstr>210 옴니고딕OTF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IT</cp:lastModifiedBy>
  <cp:revision>68</cp:revision>
  <dcterms:created xsi:type="dcterms:W3CDTF">2018-11-25T10:47:47Z</dcterms:created>
  <dcterms:modified xsi:type="dcterms:W3CDTF">2020-11-24T19:45:53Z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